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gl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3162" y="-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944B5A6-F40C-41E7-B674-E089E28F529A}" type="datetimeFigureOut">
              <a:rPr lang="gl-ES" smtClean="0"/>
              <a:t>17/10/2017</a:t>
            </a:fld>
            <a:endParaRPr lang="gl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gl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1293563-1C28-482E-8A7A-550175F5DBA8}" type="slidenum">
              <a:rPr lang="gl-ES" smtClean="0"/>
              <a:t>‹Nº›</a:t>
            </a:fld>
            <a:endParaRPr lang="gl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</p:spPr>
        <p:txBody>
          <a:bodyPr anchor="t"/>
          <a:lstStyle/>
          <a:p>
            <a:r>
              <a:rPr lang="gl-ES" dirty="0" smtClean="0"/>
              <a:t>Vento en popa e a toda vela</a:t>
            </a:r>
            <a:endParaRPr lang="gl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8208912" cy="841648"/>
          </a:xfrm>
        </p:spPr>
        <p:txBody>
          <a:bodyPr>
            <a:normAutofit/>
          </a:bodyPr>
          <a:lstStyle/>
          <a:p>
            <a:r>
              <a:rPr lang="gl-ES" sz="2200" dirty="0" smtClean="0"/>
              <a:t>Proxecto </a:t>
            </a:r>
            <a:r>
              <a:rPr lang="gl-ES" sz="2200" dirty="0" smtClean="0"/>
              <a:t>interdis0ciplinar </a:t>
            </a:r>
            <a:r>
              <a:rPr lang="gl-ES" sz="2200" dirty="0" smtClean="0"/>
              <a:t>do 3º Ciclo de Primaria (5º e 6º)</a:t>
            </a:r>
          </a:p>
          <a:p>
            <a:r>
              <a:rPr lang="gl-ES" sz="1400" dirty="0" smtClean="0"/>
              <a:t>Ciencias Sociais, Matemáticas, Ciencias da Natureza, Plástica, Linguas Galega e Castelá, </a:t>
            </a:r>
            <a:r>
              <a:rPr lang="gl-ES" sz="1400" dirty="0" err="1" smtClean="0"/>
              <a:t>etc</a:t>
            </a:r>
            <a:r>
              <a:rPr lang="gl-ES" dirty="0" smtClean="0"/>
              <a:t>.</a:t>
            </a:r>
            <a:endParaRPr lang="gl-ES" dirty="0"/>
          </a:p>
        </p:txBody>
      </p:sp>
      <p:pic>
        <p:nvPicPr>
          <p:cNvPr id="1026" name="Picture 2" descr="E:\Cabeceira  nov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485" y="404664"/>
            <a:ext cx="6021387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34" y="3952747"/>
            <a:ext cx="1902296" cy="1971220"/>
          </a:xfrm>
          <a:prstGeom prst="rect">
            <a:avLst/>
          </a:prstGeom>
        </p:spPr>
      </p:pic>
      <p:pic>
        <p:nvPicPr>
          <p:cNvPr id="5" name="master and commander-mozart y boccherini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55387" y="5619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0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18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1368152"/>
          </a:xfrm>
        </p:spPr>
        <p:txBody>
          <a:bodyPr/>
          <a:lstStyle/>
          <a:p>
            <a:pPr marL="0" indent="0" algn="ctr">
              <a:buNone/>
            </a:pPr>
            <a:r>
              <a:rPr lang="gl-ES" dirty="0" smtClean="0"/>
              <a:t> </a:t>
            </a:r>
            <a:r>
              <a:rPr lang="gl-ES" dirty="0"/>
              <a:t>O</a:t>
            </a:r>
            <a:r>
              <a:rPr lang="gl-ES" dirty="0" smtClean="0"/>
              <a:t>s </a:t>
            </a:r>
            <a:r>
              <a:rPr lang="gl-ES" dirty="0" err="1" smtClean="0"/>
              <a:t>noos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4608512" cy="5184576"/>
          </a:xfrm>
        </p:spPr>
        <p:txBody>
          <a:bodyPr anchor="ctr">
            <a:normAutofit/>
          </a:bodyPr>
          <a:lstStyle/>
          <a:p>
            <a:pPr marL="45720" indent="0">
              <a:buNone/>
            </a:pPr>
            <a:r>
              <a:rPr lang="gl-ES" sz="3200" dirty="0" smtClean="0"/>
              <a:t>Os </a:t>
            </a:r>
            <a:r>
              <a:rPr lang="gl-ES" sz="3200" dirty="0" err="1" smtClean="0"/>
              <a:t>noos</a:t>
            </a:r>
            <a:r>
              <a:rPr lang="gl-ES" sz="3200" dirty="0" smtClean="0"/>
              <a:t> son unha medida de velocidade que empregada tanto para a navegación mariña como aérea.</a:t>
            </a:r>
            <a:endParaRPr lang="gl-ES" sz="3200" dirty="0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420888"/>
            <a:ext cx="3610157" cy="2664296"/>
          </a:xfrm>
        </p:spPr>
      </p:pic>
    </p:spTree>
    <p:extLst>
      <p:ext uri="{BB962C8B-B14F-4D97-AF65-F5344CB8AC3E}">
        <p14:creationId xmlns:p14="http://schemas.microsoft.com/office/powerpoint/2010/main" val="47080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gl-ES" dirty="0" smtClean="0"/>
              <a:t>A profundidade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4104456" cy="2880320"/>
          </a:xfrm>
        </p:spPr>
        <p:txBody>
          <a:bodyPr anchor="ctr"/>
          <a:lstStyle/>
          <a:p>
            <a:pPr marL="45720" indent="0">
              <a:buNone/>
            </a:pPr>
            <a:r>
              <a:rPr lang="gl-ES" dirty="0" smtClean="0"/>
              <a:t>A profundidade mariña medía usando un escandallo, que e un dos primeiros</a:t>
            </a:r>
            <a:endParaRPr lang="gl-ES" dirty="0"/>
          </a:p>
        </p:txBody>
      </p:sp>
      <p:pic>
        <p:nvPicPr>
          <p:cNvPr id="1026" name="Picture 2" descr="\\SERVIDOR\alumnado\Nao Victoria\Imaxes\Instrumento para medir a profundidade nos barc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669658" cy="489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14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l-ES" dirty="0" smtClean="0"/>
              <a:t>O barco</a:t>
            </a:r>
            <a:endParaRPr lang="gl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1916832"/>
            <a:ext cx="4040188" cy="659352"/>
          </a:xfrm>
        </p:spPr>
        <p:txBody>
          <a:bodyPr/>
          <a:lstStyle/>
          <a:p>
            <a:r>
              <a:rPr lang="gl-ES" dirty="0" smtClean="0"/>
              <a:t>Tipo de madeira</a:t>
            </a:r>
            <a:endParaRPr lang="gl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1124" y="1988840"/>
            <a:ext cx="3822192" cy="639762"/>
          </a:xfrm>
        </p:spPr>
        <p:txBody>
          <a:bodyPr/>
          <a:lstStyle/>
          <a:p>
            <a:r>
              <a:rPr lang="gl-ES" dirty="0" smtClean="0"/>
              <a:t>Número de persoas</a:t>
            </a:r>
            <a:endParaRPr lang="gl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67544" y="2679624"/>
            <a:ext cx="4040188" cy="3845720"/>
          </a:xfrm>
        </p:spPr>
        <p:txBody>
          <a:bodyPr/>
          <a:lstStyle/>
          <a:p>
            <a:r>
              <a:rPr lang="gl-ES" dirty="0" smtClean="0">
                <a:latin typeface="Arial" pitchFamily="34" charset="0"/>
                <a:cs typeface="Arial" pitchFamily="34" charset="0"/>
              </a:rPr>
              <a:t>A maioría do barco estaba feito  de</a:t>
            </a:r>
            <a:r>
              <a:rPr lang="gl-ES" dirty="0" smtClean="0">
                <a:latin typeface="Brush Script MT" pitchFamily="66" charset="0"/>
              </a:rPr>
              <a:t> </a:t>
            </a:r>
            <a:r>
              <a:rPr lang="gl-ES" dirty="0" smtClean="0">
                <a:latin typeface="Arial" pitchFamily="34" charset="0"/>
                <a:cs typeface="Arial" pitchFamily="34" charset="0"/>
              </a:rPr>
              <a:t>carballo, fragas, etc.</a:t>
            </a:r>
            <a:endParaRPr lang="gl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572000" y="2636912"/>
            <a:ext cx="4041775" cy="3301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gl-ES" dirty="0" smtClean="0">
                <a:latin typeface="Arial" pitchFamily="34" charset="0"/>
                <a:cs typeface="Arial" pitchFamily="34" charset="0"/>
              </a:rPr>
              <a:t>Construíron </a:t>
            </a:r>
            <a:r>
              <a:rPr lang="gl-ES" dirty="0" smtClean="0">
                <a:latin typeface="Arial" pitchFamily="34" charset="0"/>
                <a:cs typeface="Arial" pitchFamily="34" charset="0"/>
              </a:rPr>
              <a:t>o barco aproximadamente 250 persoas</a:t>
            </a:r>
            <a:endParaRPr lang="gl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Resultado de imagen de arbol gif con movimient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01008"/>
            <a:ext cx="2088232" cy="278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de gif barco navega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16998"/>
            <a:ext cx="309634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34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827584" y="332656"/>
            <a:ext cx="7992888" cy="980688"/>
          </a:xfrm>
        </p:spPr>
        <p:txBody>
          <a:bodyPr>
            <a:normAutofit/>
          </a:bodyPr>
          <a:lstStyle/>
          <a:p>
            <a:r>
              <a:rPr lang="gl-ES" dirty="0" smtClean="0"/>
              <a:t>Como </a:t>
            </a:r>
            <a:r>
              <a:rPr lang="gl-ES" dirty="0" smtClean="0"/>
              <a:t>se selaban as xuntas ?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4294967295"/>
          </p:nvPr>
        </p:nvSpPr>
        <p:spPr>
          <a:xfrm>
            <a:off x="539552" y="2709397"/>
            <a:ext cx="4608512" cy="3712464"/>
          </a:xfrm>
          <a:prstGeom prst="rect">
            <a:avLst/>
          </a:prstGeom>
        </p:spPr>
        <p:txBody>
          <a:bodyPr anchor="ctr"/>
          <a:lstStyle/>
          <a:p>
            <a:pPr marL="0" indent="0" algn="just">
              <a:lnSpc>
                <a:spcPct val="150000"/>
              </a:lnSpc>
              <a:buNone/>
            </a:pPr>
            <a:r>
              <a:rPr lang="gl-ES" dirty="0" smtClean="0"/>
              <a:t>Se selaban con fibras vexetais  que se poñían  entre táboa e táboa, e </a:t>
            </a:r>
            <a:r>
              <a:rPr lang="gl-ES" dirty="0" smtClean="0"/>
              <a:t>metían </a:t>
            </a:r>
            <a:r>
              <a:rPr lang="gl-ES" dirty="0" smtClean="0"/>
              <a:t>as madeiras na auga para que incharan e que se selaran.</a:t>
            </a:r>
          </a:p>
          <a:p>
            <a:pPr marL="0" indent="0"/>
            <a:endParaRPr lang="es-ES" dirty="0"/>
          </a:p>
        </p:txBody>
      </p:sp>
      <p:pic>
        <p:nvPicPr>
          <p:cNvPr id="1028" name="Picture 4" descr="C:\Users\Aula de Informática\AppData\Local\Microsoft\Windows\Temporary Internet Files\Content.IE5\UX376H20\Artocarpus heterophyllusL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563888" cy="437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009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>
            <a:normAutofit/>
          </a:bodyPr>
          <a:lstStyle/>
          <a:p>
            <a:r>
              <a:rPr lang="gl-ES" dirty="0" smtClean="0"/>
              <a:t>Cal foi o seu percorrido</a:t>
            </a:r>
            <a:endParaRPr lang="gl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4294967295"/>
          </p:nvPr>
        </p:nvSpPr>
        <p:spPr>
          <a:xfrm>
            <a:off x="467544" y="1916832"/>
            <a:ext cx="8136904" cy="136815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gl-ES" dirty="0" smtClean="0"/>
              <a:t>A </a:t>
            </a:r>
            <a:r>
              <a:rPr lang="gl-ES" dirty="0" err="1" smtClean="0"/>
              <a:t>nao</a:t>
            </a:r>
            <a:r>
              <a:rPr lang="gl-ES" dirty="0" smtClean="0"/>
              <a:t> </a:t>
            </a:r>
            <a:r>
              <a:rPr lang="gl-ES" dirty="0" err="1" smtClean="0"/>
              <a:t>Victoria</a:t>
            </a:r>
            <a:r>
              <a:rPr lang="gl-ES" dirty="0" smtClean="0"/>
              <a:t> </a:t>
            </a:r>
            <a:r>
              <a:rPr lang="gl-ES" dirty="0" smtClean="0"/>
              <a:t>partiu de España </a:t>
            </a:r>
            <a:r>
              <a:rPr lang="gl-ES" dirty="0" smtClean="0"/>
              <a:t>viaxou </a:t>
            </a:r>
            <a:r>
              <a:rPr lang="gl-ES" dirty="0" smtClean="0"/>
              <a:t>ao </a:t>
            </a:r>
            <a:r>
              <a:rPr lang="gl-ES" dirty="0" smtClean="0"/>
              <a:t>océano atlántico </a:t>
            </a:r>
            <a:r>
              <a:rPr lang="gl-ES" dirty="0" smtClean="0"/>
              <a:t>rodeando </a:t>
            </a:r>
            <a:r>
              <a:rPr lang="gl-ES" dirty="0" smtClean="0"/>
              <a:t>o sur de  América </a:t>
            </a:r>
            <a:r>
              <a:rPr lang="gl-ES" dirty="0" smtClean="0"/>
              <a:t>atravesou o </a:t>
            </a:r>
            <a:r>
              <a:rPr lang="gl-ES" dirty="0" smtClean="0"/>
              <a:t>Pacífico </a:t>
            </a:r>
            <a:r>
              <a:rPr lang="gl-ES" dirty="0" smtClean="0"/>
              <a:t>rodeou </a:t>
            </a:r>
            <a:r>
              <a:rPr lang="gl-ES" dirty="0" smtClean="0"/>
              <a:t>Africa </a:t>
            </a:r>
            <a:r>
              <a:rPr lang="gl-ES" dirty="0" smtClean="0"/>
              <a:t>ata chegar ao punto de </a:t>
            </a:r>
            <a:r>
              <a:rPr lang="gl-ES" dirty="0" smtClean="0"/>
              <a:t>partida.</a:t>
            </a:r>
            <a:endParaRPr lang="gl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15" y="3429000"/>
            <a:ext cx="756084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01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52728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Seguimos </a:t>
            </a:r>
            <a:r>
              <a:rPr lang="es-ES" dirty="0" err="1" smtClean="0">
                <a:solidFill>
                  <a:schemeClr val="bg1"/>
                </a:solidFill>
              </a:rPr>
              <a:t>traballando</a:t>
            </a:r>
            <a:r>
              <a:rPr lang="es-ES" dirty="0" smtClean="0">
                <a:solidFill>
                  <a:schemeClr val="bg1"/>
                </a:solidFill>
              </a:rPr>
              <a:t>!</a:t>
            </a:r>
            <a:endParaRPr lang="gl-ES" dirty="0">
              <a:solidFill>
                <a:schemeClr val="bg1"/>
              </a:solidFill>
            </a:endParaRPr>
          </a:p>
        </p:txBody>
      </p:sp>
      <p:pic>
        <p:nvPicPr>
          <p:cNvPr id="2050" name="Picture 2" descr="Resultado de imaxes para trabajando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40005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34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t="10428" r="3328" b="8730"/>
          <a:stretch/>
        </p:blipFill>
        <p:spPr bwMode="auto">
          <a:xfrm>
            <a:off x="0" y="693749"/>
            <a:ext cx="9144000" cy="616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432048"/>
          </a:xfrm>
        </p:spPr>
        <p:txBody>
          <a:bodyPr anchor="t">
            <a:noAutofit/>
          </a:bodyPr>
          <a:lstStyle/>
          <a:p>
            <a:pPr algn="l"/>
            <a:r>
              <a:rPr lang="gl-ES" sz="3200" dirty="0" smtClean="0"/>
              <a:t>Esquema do proxecto</a:t>
            </a:r>
            <a:endParaRPr lang="gl-ES" sz="3200" dirty="0"/>
          </a:p>
        </p:txBody>
      </p:sp>
    </p:spTree>
    <p:extLst>
      <p:ext uri="{BB962C8B-B14F-4D97-AF65-F5344CB8AC3E}">
        <p14:creationId xmlns:p14="http://schemas.microsoft.com/office/powerpoint/2010/main" val="207757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gl-ES" sz="3200" dirty="0" smtClean="0"/>
              <a:t>O que sabemos</a:t>
            </a:r>
            <a:endParaRPr lang="gl-ES" sz="3200" dirty="0"/>
          </a:p>
        </p:txBody>
      </p:sp>
      <p:pic>
        <p:nvPicPr>
          <p:cNvPr id="4098" name="Picture 2" descr="\\SERVIDOR\alumnado\Nao Victoria\Imaxes na aula\IMG_2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39" y="908720"/>
            <a:ext cx="869586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0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l"/>
            <a:r>
              <a:rPr lang="gl-ES" sz="3200" dirty="0" smtClean="0"/>
              <a:t>Posibles preguntas que xurdiron.</a:t>
            </a:r>
            <a:endParaRPr lang="gl-E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7" t="10195" r="27665" b="11106"/>
          <a:stretch/>
        </p:blipFill>
        <p:spPr bwMode="auto">
          <a:xfrm>
            <a:off x="2676272" y="836712"/>
            <a:ext cx="4127975" cy="593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45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8286">
            <a:off x="864399" y="3742517"/>
            <a:ext cx="3672408" cy="2754306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75868"/>
            <a:ext cx="8229600" cy="570392"/>
          </a:xfrm>
        </p:spPr>
        <p:txBody>
          <a:bodyPr>
            <a:noAutofit/>
          </a:bodyPr>
          <a:lstStyle/>
          <a:p>
            <a:pPr algn="l"/>
            <a:r>
              <a:rPr lang="gl-ES" sz="3200" dirty="0" smtClean="0"/>
              <a:t>Sesión de investigación</a:t>
            </a:r>
            <a:endParaRPr lang="gl-ES" sz="3200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3861">
            <a:off x="4874674" y="3596925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\\SERVIDOR\alumnado\Nao Victoria\Imaxes na aula\IMG_21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6447">
            <a:off x="4519222" y="879624"/>
            <a:ext cx="3708433" cy="27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\\SERVIDOR\alumnado\Nao Victoria\Imaxes na aula\IMG_21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822867" cy="2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07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\\SERVIDOR\alumnado\Nao Victoria\IMG_2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8" y="188639"/>
            <a:ext cx="3795267" cy="284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SERVIDOR\alumnado\Nao Victoria\IMG_2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88638"/>
            <a:ext cx="3851462" cy="288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\\SERVIDOR\alumnado\Nao Victoria\IMG_21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7310"/>
            <a:ext cx="3638533" cy="27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\\SERVIDOR\alumnado\Nao Victoria\IMG_21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717032"/>
            <a:ext cx="3932237" cy="294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\\SERVIDOR\alumnado\Nao Victoria\IMG_21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98" y="2132856"/>
            <a:ext cx="3342250" cy="250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dirty="0" smtClean="0">
                <a:latin typeface="Algerian" pitchFamily="82" charset="0"/>
              </a:rPr>
              <a:t>	COMO SE FIXO?</a:t>
            </a:r>
            <a:endParaRPr lang="gl-ES" dirty="0"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anchor="ctr"/>
          <a:lstStyle/>
          <a:p>
            <a:r>
              <a:rPr lang="gl-ES" dirty="0" smtClean="0">
                <a:latin typeface="Cooper Black" pitchFamily="18" charset="0"/>
              </a:rPr>
              <a:t>No </a:t>
            </a:r>
            <a:r>
              <a:rPr lang="gl-ES" dirty="0" smtClean="0">
                <a:latin typeface="Cooper Black" pitchFamily="18" charset="0"/>
              </a:rPr>
              <a:t>hai </a:t>
            </a:r>
            <a:r>
              <a:rPr lang="gl-ES" dirty="0" smtClean="0">
                <a:latin typeface="Cooper Black" pitchFamily="18" charset="0"/>
              </a:rPr>
              <a:t>datos confirmados da </a:t>
            </a:r>
            <a:r>
              <a:rPr lang="gl-ES" dirty="0" smtClean="0">
                <a:latin typeface="Cooper Black" pitchFamily="18" charset="0"/>
              </a:rPr>
              <a:t>auténtica </a:t>
            </a:r>
            <a:r>
              <a:rPr lang="gl-ES" dirty="0" err="1" smtClean="0">
                <a:latin typeface="Cooper Black" pitchFamily="18" charset="0"/>
              </a:rPr>
              <a:t>nao</a:t>
            </a:r>
            <a:r>
              <a:rPr lang="gl-ES" dirty="0" smtClean="0">
                <a:latin typeface="Cooper Black" pitchFamily="18" charset="0"/>
              </a:rPr>
              <a:t>, </a:t>
            </a:r>
            <a:r>
              <a:rPr lang="gl-ES" dirty="0" smtClean="0">
                <a:latin typeface="Cooper Black" pitchFamily="18" charset="0"/>
              </a:rPr>
              <a:t>pero hai una replica esta composta por madeira e ferro</a:t>
            </a:r>
            <a:r>
              <a:rPr lang="gl-ES" dirty="0" smtClean="0">
                <a:latin typeface="Cooper Black" pitchFamily="18" charset="0"/>
              </a:rPr>
              <a:t>. As </a:t>
            </a:r>
            <a:r>
              <a:rPr lang="gl-ES" dirty="0" smtClean="0">
                <a:latin typeface="Cooper Black" pitchFamily="18" charset="0"/>
              </a:rPr>
              <a:t>velas so se poden mover </a:t>
            </a:r>
            <a:r>
              <a:rPr lang="gl-ES" dirty="0" smtClean="0">
                <a:latin typeface="Cooper Black" pitchFamily="18" charset="0"/>
              </a:rPr>
              <a:t>con </a:t>
            </a:r>
            <a:r>
              <a:rPr lang="gl-ES" dirty="0" smtClean="0">
                <a:latin typeface="Cooper Black" pitchFamily="18" charset="0"/>
              </a:rPr>
              <a:t>vento en popa.</a:t>
            </a:r>
            <a:endParaRPr lang="gl-ES" dirty="0">
              <a:latin typeface="Cooper Black" pitchFamily="18" charset="0"/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0" y="2002631"/>
            <a:ext cx="27940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dirty="0" smtClean="0">
                <a:latin typeface="Algerian" pitchFamily="82" charset="0"/>
              </a:rPr>
              <a:t>COMO MORREU  MAGALANS?</a:t>
            </a:r>
            <a:endParaRPr lang="gl-ES" dirty="0"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4294967295"/>
          </p:nvPr>
        </p:nvSpPr>
        <p:spPr>
          <a:xfrm>
            <a:off x="457200" y="2924945"/>
            <a:ext cx="4038600" cy="2592288"/>
          </a:xfrm>
          <a:prstGeom prst="rect">
            <a:avLst/>
          </a:prstGeom>
        </p:spPr>
        <p:txBody>
          <a:bodyPr/>
          <a:lstStyle/>
          <a:p>
            <a:r>
              <a:rPr lang="gl-ES" sz="3200" dirty="0">
                <a:latin typeface="Cooper Black" pitchFamily="18" charset="0"/>
                <a:cs typeface="Aharoni" pitchFamily="2" charset="-79"/>
              </a:rPr>
              <a:t>A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 morte de </a:t>
            </a:r>
            <a:r>
              <a:rPr lang="gl-ES" dirty="0" err="1" smtClean="0">
                <a:latin typeface="Cooper Black" pitchFamily="18" charset="0"/>
                <a:cs typeface="Aharoni" pitchFamily="2" charset="-79"/>
              </a:rPr>
              <a:t>Magalaes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  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foi en Filipinas, 1521.</a:t>
            </a:r>
          </a:p>
          <a:p>
            <a:r>
              <a:rPr lang="gl-ES" dirty="0" smtClean="0">
                <a:latin typeface="Cooper Black" pitchFamily="18" charset="0"/>
                <a:cs typeface="Aharoni" pitchFamily="2" charset="-79"/>
              </a:rPr>
              <a:t>Morreu </a:t>
            </a:r>
            <a:r>
              <a:rPr lang="gl-ES" dirty="0" err="1" smtClean="0">
                <a:latin typeface="Cooper Black" pitchFamily="18" charset="0"/>
                <a:cs typeface="Aharoni" pitchFamily="2" charset="-79"/>
              </a:rPr>
              <a:t>trociado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 polos 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indíxenas 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dunha 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illa</a:t>
            </a:r>
            <a:r>
              <a:rPr lang="gl-ES" dirty="0" smtClean="0">
                <a:latin typeface="Cooper Black" pitchFamily="18" charset="0"/>
                <a:cs typeface="Aharoni" pitchFamily="2" charset="-79"/>
              </a:rPr>
              <a:t>.</a:t>
            </a:r>
            <a:endParaRPr lang="gl-ES" dirty="0">
              <a:latin typeface="Cooper Black" pitchFamily="18" charset="0"/>
              <a:cs typeface="Aharoni" pitchFamily="2" charset="-79"/>
            </a:endParaRP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00808"/>
            <a:ext cx="352839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8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404664"/>
            <a:ext cx="5486400" cy="727224"/>
          </a:xfrm>
        </p:spPr>
        <p:txBody>
          <a:bodyPr>
            <a:noAutofit/>
          </a:bodyPr>
          <a:lstStyle/>
          <a:p>
            <a:r>
              <a:rPr lang="gl-ES" sz="3200" dirty="0" smtClean="0">
                <a:latin typeface="Algerian"/>
              </a:rPr>
              <a:t>JUAN SEBASTIAN ELCANO</a:t>
            </a:r>
            <a:endParaRPr lang="gl-ES" sz="3200" dirty="0">
              <a:latin typeface="Algerian"/>
            </a:endParaRPr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30" b="25130"/>
          <a:stretch>
            <a:fillRect/>
          </a:stretch>
        </p:blipFill>
        <p:spPr>
          <a:xfrm>
            <a:off x="1115616" y="2276872"/>
            <a:ext cx="5486400" cy="4221088"/>
          </a:xfrm>
        </p:spPr>
      </p:pic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31640" y="1196752"/>
            <a:ext cx="5486400" cy="1398118"/>
          </a:xfrm>
        </p:spPr>
        <p:txBody>
          <a:bodyPr>
            <a:normAutofit/>
          </a:bodyPr>
          <a:lstStyle/>
          <a:p>
            <a:r>
              <a:rPr lang="gl-ES" sz="2400" dirty="0" smtClean="0">
                <a:latin typeface="Aharoni" pitchFamily="2" charset="-79"/>
                <a:cs typeface="Aharoni" pitchFamily="2" charset="-79"/>
              </a:rPr>
              <a:t>Cando morreu </a:t>
            </a:r>
            <a:r>
              <a:rPr lang="gl-ES" sz="2400" dirty="0" err="1" smtClean="0">
                <a:latin typeface="Aharoni" pitchFamily="2" charset="-79"/>
                <a:cs typeface="Aharoni" pitchFamily="2" charset="-79"/>
              </a:rPr>
              <a:t>Magalaes</a:t>
            </a:r>
            <a:r>
              <a:rPr lang="gl-ES" sz="2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gl-ES" sz="2400" dirty="0" smtClean="0">
                <a:latin typeface="Aharoni" pitchFamily="2" charset="-79"/>
                <a:cs typeface="Aharoni" pitchFamily="2" charset="-79"/>
              </a:rPr>
              <a:t>Juan </a:t>
            </a:r>
            <a:r>
              <a:rPr lang="gl-ES" sz="2400" dirty="0" smtClean="0">
                <a:latin typeface="Aharoni" pitchFamily="2" charset="-79"/>
                <a:cs typeface="Aharoni" pitchFamily="2" charset="-79"/>
              </a:rPr>
              <a:t>Sebastián fíxose </a:t>
            </a:r>
            <a:r>
              <a:rPr lang="gl-ES" sz="2400" dirty="0" smtClean="0">
                <a:latin typeface="Aharoni" pitchFamily="2" charset="-79"/>
                <a:cs typeface="Aharoni" pitchFamily="2" charset="-79"/>
              </a:rPr>
              <a:t>cargo do barco</a:t>
            </a:r>
            <a:endParaRPr lang="gl-ES" sz="24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4069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</TotalTime>
  <Words>244</Words>
  <Application>Microsoft Office PowerPoint</Application>
  <PresentationFormat>Presentación en pantalla (4:3)</PresentationFormat>
  <Paragraphs>28</Paragraphs>
  <Slides>15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Forma de onda</vt:lpstr>
      <vt:lpstr>Vento en popa e a toda vela</vt:lpstr>
      <vt:lpstr>Esquema do proxecto</vt:lpstr>
      <vt:lpstr>O que sabemos</vt:lpstr>
      <vt:lpstr>Posibles preguntas que xurdiron.</vt:lpstr>
      <vt:lpstr>Sesión de investigación</vt:lpstr>
      <vt:lpstr>Presentación de PowerPoint</vt:lpstr>
      <vt:lpstr> COMO SE FIXO?</vt:lpstr>
      <vt:lpstr>COMO MORREU  MAGALANS?</vt:lpstr>
      <vt:lpstr>JUAN SEBASTIAN ELCANO</vt:lpstr>
      <vt:lpstr> Os noos</vt:lpstr>
      <vt:lpstr>A profundidade</vt:lpstr>
      <vt:lpstr>O barco</vt:lpstr>
      <vt:lpstr>Como se selaban as xuntas ?</vt:lpstr>
      <vt:lpstr>Cal foi o seu percorrido</vt:lpstr>
      <vt:lpstr>Seguimos traballando!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sala de mestres 1</dc:creator>
  <cp:lastModifiedBy>A Florida</cp:lastModifiedBy>
  <cp:revision>8</cp:revision>
  <dcterms:created xsi:type="dcterms:W3CDTF">2017-10-10T09:01:13Z</dcterms:created>
  <dcterms:modified xsi:type="dcterms:W3CDTF">2017-10-17T10:28:16Z</dcterms:modified>
</cp:coreProperties>
</file>